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3" r:id="rId3"/>
    <p:sldMasterId id="2147483657" r:id="rId4"/>
  </p:sldMasterIdLst>
  <p:sldIdLst>
    <p:sldId id="281" r:id="rId5"/>
    <p:sldId id="275" r:id="rId6"/>
    <p:sldId id="256" r:id="rId7"/>
    <p:sldId id="258" r:id="rId8"/>
    <p:sldId id="259" r:id="rId9"/>
    <p:sldId id="276" r:id="rId10"/>
    <p:sldId id="277" r:id="rId11"/>
    <p:sldId id="278" r:id="rId12"/>
    <p:sldId id="27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0" r:id="rId27"/>
    <p:sldId id="273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8" d="100"/>
          <a:sy n="68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424FD-7507-444B-B9BC-7721B131E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733CE-721D-4E31-9379-92040FA734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D1EFE-56BD-4D18-9310-2BCABA5ED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C1B9A8-2A8E-423E-A701-535AEC76B3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FE001-2602-4994-A3FA-2A6A46A377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4F39-477B-44AC-9F8D-E980A018E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EBA6-5604-4041-9562-0E959EE4E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E43A1-C3ED-44FD-8100-6A88311C2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50C18-806F-4A3C-81F1-E3CB12E26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B7740-3C83-40FE-BE09-067152412C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A77D1-7CE3-4B54-A851-80DB7E241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E18B3-76FD-4666-B626-4CC68BEDB6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B75B0-546E-4EED-8699-2B7429CCE1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19B77-6730-4BB5-8B2B-B6834D5EC3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BFC90-18BB-47A0-92E9-02203B4B7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6AAA54-5762-413D-9C30-85569C5AA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01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5302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5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0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5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5312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20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0356A4-5B7E-4CEF-9217-03D1D289BF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5322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373E7-2264-4A7F-A107-145E9E794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FC04E-1113-47D2-9F18-6C23A5670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C302B-9895-40EF-A6F6-9592A52D5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6AAC6-F586-4BFA-9EB7-F22DC8DC2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F9B7-EFD9-4E57-9282-EEFBA3C202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E1C0-4D6C-4AA9-B42F-1E2CF0BDD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80480-6449-450F-BF8E-DADCDAA92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9594-FA2E-4AA8-B62A-38EB18E67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CFBA-7174-43B0-BBB6-96245FF34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3BF6-9500-4D1B-8FEF-BCFACE503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5F854-40CE-4E67-9891-31A469F8B8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2DA938-70B4-4CC8-85DA-C6AA3B66E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45D8D75-9FA0-41AB-8850-62E11C6434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65A5A-4225-48D8-8E85-F878B84C2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9BA63-B11C-46F9-9434-EB8F7127709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BB94E-31C0-4746-BF22-D129E95691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12CE9-99B8-47DA-9A53-74EDD5D62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CDC32-86C4-4510-8EC0-68B84CFCE8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7B71-8D4D-43F0-93EB-9776C011C7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1C410-7B16-4C95-9733-13227287C9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1C3C6-4919-4520-8B4F-EFD4833006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5BD5-2F48-4294-8C99-25D1A00309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00E36-C2BF-4901-9279-34C5BF52F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FDC3-724B-43B2-8F32-B5F1AA0ACE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9D875-C543-4886-AEB7-0C39BF9C6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AF005-E19C-4296-8EEE-E1BC6B6BEC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B7CF1-DD86-464E-995A-6A76D4EF6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55F28-70B9-4309-B192-8318FD2F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389C4-8FA5-49FF-926C-667B413B2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32A40D15-3234-44A5-A22B-2C3A70CEC4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96AE251-70E1-4BD4-A3E7-33DA9066655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0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42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42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28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42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2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8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42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2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9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42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D2225FB-F7E2-4EDC-8962-D41072FF93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70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EF462E7-BB22-41E9-B474-8F43030FF9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65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1/16/Milky_Way_galaxy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audio" Target="file:///C:\Documents%20and%20Settings\ADMIN\Desktop\giao%20an%20tap%20doc-%20canh%20dieu%20tuoi%20tho\CanhDieuTuoiTho-HienThuc_q2w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Tập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đọc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15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Cánh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diều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tuổi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thơ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33400" y="1905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.VnTime" pitchFamily="34" charset="0"/>
              </a:rPr>
              <a:t>C©u hái 1:</a:t>
            </a:r>
            <a:r>
              <a:rPr lang="en-US" i="1">
                <a:latin typeface=".VnTime" pitchFamily="34" charset="0"/>
              </a:rPr>
              <a:t> T¸c gi¶ ®· chän nh÷ng chi tiÕt nµo ®Ó t¶ c¸nh diÒu?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04800" y="2362200"/>
            <a:ext cx="84582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latin typeface=".VnTime" pitchFamily="34" charset="0"/>
              </a:rPr>
              <a:t>Tr¶ lêi</a:t>
            </a:r>
            <a:r>
              <a:rPr lang="en-US">
                <a:latin typeface=".VnTime" pitchFamily="34" charset="0"/>
              </a:rPr>
              <a:t>: C¸nh diÒu mÒm m¹i nh­ c¸nh b­ím. TiÕng s¸o diÒu vi vu,trÇm bæng.</a:t>
            </a:r>
            <a:r>
              <a:rPr lang="en-US" i="1"/>
              <a:t>Sáo đơn rồi sáo kép, sáo bè…như gọi thấp xuống những vì sao sớm.</a:t>
            </a:r>
            <a:endParaRPr lang="en-US">
              <a:latin typeface=".VnTime" pitchFamily="34" charset="0"/>
            </a:endParaRPr>
          </a:p>
        </p:txBody>
      </p:sp>
      <p:pic>
        <p:nvPicPr>
          <p:cNvPr id="7183" name="Picture 15" descr="141304624_83e6497204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94100"/>
            <a:ext cx="4114800" cy="29591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84" name="Picture 16" descr="141304626_8eaf2eca62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81400"/>
            <a:ext cx="4191000" cy="2971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04800" y="1905000"/>
            <a:ext cx="868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u="sng">
                <a:latin typeface=".VnTime" pitchFamily="34" charset="0"/>
              </a:rPr>
              <a:t>C©u hái 2 :</a:t>
            </a:r>
            <a:r>
              <a:rPr lang="en-US" i="1">
                <a:latin typeface=".VnTime" pitchFamily="34" charset="0"/>
              </a:rPr>
              <a:t> T¸c gi¶ ®· quan s¸t c¸nh diÒu b»ng nh÷ng gi¸c quan nµo ?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81000" y="2505075"/>
            <a:ext cx="8458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latin typeface=".VnTime" pitchFamily="34" charset="0"/>
              </a:rPr>
              <a:t>Tr¶ lêi</a:t>
            </a:r>
            <a:r>
              <a:rPr lang="en-US">
                <a:latin typeface=".VnTime" pitchFamily="34" charset="0"/>
              </a:rPr>
              <a:t>: T¸c gi¶ ®· quan s¸t c¸nh diÒu b»ng tai vµ b»ng m¾t.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981200" y="2057400"/>
            <a:ext cx="52578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nãi lªn diÒu g× ?                                                                                                                                     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81200" y="2622550"/>
            <a:ext cx="52578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t¶ vÎ ®Ñp cña c¸nh diÒu.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  <p:bldP spid="8200" grpId="1"/>
      <p:bldP spid="8201" grpId="0" animBg="1"/>
      <p:bldP spid="8201" grpId="1" animBg="1"/>
      <p:bldP spid="8202" grpId="0" animBg="1"/>
      <p:bldP spid="82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5029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.VnTime" pitchFamily="34" charset="0"/>
              </a:rPr>
              <a:t>Thø  hai ngµy 26 th¸ng 11 n¨m 2012 </a:t>
            </a:r>
            <a:r>
              <a:rPr lang="en-US" sz="1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TËp ®äc</a:t>
            </a:r>
            <a:r>
              <a:rPr lang="en-US" sz="1800" b="1">
                <a:latin typeface=".VnTime" pitchFamily="34" charset="0"/>
              </a:rPr>
              <a:t>                                                                        </a:t>
            </a:r>
            <a:r>
              <a:rPr lang="en-US" sz="2000" b="1">
                <a:latin typeface=".VnTimeH" pitchFamily="34" charset="0"/>
              </a:rPr>
              <a:t>C¸nh diÒu tuæi th¬</a:t>
            </a:r>
            <a:endParaRPr lang="en-US" sz="2000" i="1">
              <a:latin typeface=".VnTime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964113" y="115728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.VnTime" pitchFamily="34" charset="0"/>
              </a:rPr>
              <a:t>Theo </a:t>
            </a:r>
            <a:r>
              <a:rPr lang="en-US" sz="1800" b="1">
                <a:latin typeface=".VnTime" pitchFamily="34" charset="0"/>
              </a:rPr>
              <a:t>T¹ Duy Anh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04800" y="2000250"/>
            <a:ext cx="84582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t¶ vÎ ®Ñp cña c¸nh diÒu.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33400" y="2590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u="sng">
                <a:latin typeface=".VnTime" pitchFamily="34" charset="0"/>
              </a:rPr>
              <a:t>C©u hái 3:</a:t>
            </a:r>
            <a:r>
              <a:rPr lang="en-US">
                <a:latin typeface=".VnTime" pitchFamily="34" charset="0"/>
              </a:rPr>
              <a:t> </a:t>
            </a:r>
            <a:r>
              <a:rPr lang="en-US" i="1">
                <a:latin typeface=".VnTime" pitchFamily="34" charset="0"/>
              </a:rPr>
              <a:t>Trß ch¬i th¶ diÒu ®em l¹i cho cho trÎ em nh÷ng niÒm vui lín vµ nh÷ng m¬ ­íc ®Ñp nh­ thÕ nµo ?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81000" y="3419475"/>
            <a:ext cx="8534400" cy="19748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Tr¶ lêi</a:t>
            </a:r>
            <a:r>
              <a:rPr lang="en-US">
                <a:latin typeface=".VnTime" pitchFamily="34" charset="0"/>
              </a:rPr>
              <a:t>: C¸c b¹n hß hÐt nhau th¶ diÒu thi, vui s­íng ®Õn ph¸t d¹i nh×n lªn trêi. </a:t>
            </a:r>
            <a:r>
              <a:rPr lang="en-US" i="1"/>
              <a:t>Nhìn lên b</a:t>
            </a:r>
            <a:r>
              <a:rPr lang="en-US" i="1">
                <a:latin typeface=".VnTime" pitchFamily="34" charset="0"/>
              </a:rPr>
              <a:t>Çu</a:t>
            </a:r>
            <a:r>
              <a:rPr lang="en-US">
                <a:latin typeface=".VnTime" pitchFamily="34" charset="0"/>
              </a:rPr>
              <a:t> trêi ®ªm huyÒn ¶o, ®Ñp nh­ mét tÊm th¶m nhung khæng lå, b¹n nhá thÊy lßng ch¸y lªn, ch¸y m·i kh¸t väng. Suèt mét thêi míi lín, </a:t>
            </a:r>
            <a:r>
              <a:rPr lang="en-US" i="1"/>
              <a:t>bạn đã</a:t>
            </a:r>
            <a:r>
              <a:rPr lang="en-US">
                <a:latin typeface=".VnTime" pitchFamily="34" charset="0"/>
              </a:rPr>
              <a:t> chê ®îi mét nµng tiªn ¸o xanh bay xuèng tõ trêi.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33400" y="5257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</a:t>
            </a: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§o¹n 2 nãi lªn </a:t>
            </a:r>
            <a:r>
              <a:rPr lang="en-US" i="1">
                <a:solidFill>
                  <a:srgbClr val="FF3300"/>
                </a:solidFill>
              </a:rPr>
              <a:t>đ</a:t>
            </a: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iÒu </a:t>
            </a:r>
            <a:r>
              <a:rPr lang="en-US" i="1">
                <a:solidFill>
                  <a:srgbClr val="FF3300"/>
                </a:solidFill>
              </a:rPr>
              <a:t>gì</a:t>
            </a:r>
            <a:r>
              <a:rPr lang="en-US" i="1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" y="5715000"/>
            <a:ext cx="8458200" cy="8604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.VnTime" pitchFamily="34" charset="0"/>
              </a:rPr>
              <a:t>+ §o¹n 2 nãi lªn trß ch¬I th¶ diÒu ®em l¹i niÒm vui vµ nh÷ng ­íc m¬ ®Ñp.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 animBg="1"/>
      <p:bldP spid="9229" grpId="0"/>
      <p:bldP spid="9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81000" y="2000250"/>
            <a:ext cx="84582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t¶ vÎ ®Ñp cña c¸nh diÒu.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" y="2590800"/>
            <a:ext cx="8458200" cy="8604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2 nãi lªn trß ch¬I th¶ diÒu ®em l¹i niÒm vui vµ nh÷ng ­íc m¬ ®Ñp.</a:t>
            </a:r>
          </a:p>
        </p:txBody>
      </p:sp>
      <p:pic>
        <p:nvPicPr>
          <p:cNvPr id="10251" name="Picture 11" descr="Canh-dieu-tuoi-t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41148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2" name="Picture 12" descr="Hình:Milky Way galax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4267200" cy="312420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000" y="2000250"/>
            <a:ext cx="84582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t¶ vÎ ®Ñp cña c¸nh diÒu.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458200" cy="8604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2 nãi lªn trß ch¬I th¶ diÒu ®em l¹i niÒm vui vµ nh÷ng ­íc m¬ ®Ñp.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81000" y="3657600"/>
            <a:ext cx="82296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i="1" u="sng">
                <a:latin typeface=".VnTime" pitchFamily="34" charset="0"/>
              </a:rPr>
              <a:t>C©u hái 4:</a:t>
            </a:r>
            <a:r>
              <a:rPr lang="en-US" i="1">
                <a:latin typeface=".VnTime" pitchFamily="34" charset="0"/>
              </a:rPr>
              <a:t> Qua c¸c c©u më bµi vµ kÕt bµi, t¸c gi¶ muèn nãi ®iÒu g× vÒ c¸nh diÒu tuæi th¬ ?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i="1">
                <a:latin typeface=".VnTime" pitchFamily="34" charset="0"/>
              </a:rPr>
              <a:t>C¸nh diÒu lµ kØ niÖm ®Ñp ®Ó cña tuæi th¬.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i="1">
                <a:latin typeface=".VnTime" pitchFamily="34" charset="0"/>
              </a:rPr>
              <a:t>C¸nh diÒu kh¬i gîi nh÷ng m¬ ­íc ®Ñp cho tuæi th¬.</a:t>
            </a:r>
          </a:p>
          <a:p>
            <a:pPr marL="342900" indent="-342900">
              <a:spcBef>
                <a:spcPct val="50000"/>
              </a:spcBef>
              <a:buFontTx/>
              <a:buAutoNum type="alphaUcPeriod"/>
            </a:pPr>
            <a:r>
              <a:rPr lang="en-US" i="1">
                <a:latin typeface=".VnTime" pitchFamily="34" charset="0"/>
              </a:rPr>
              <a:t>C¸nh diÒu ®em ®Õn bao niÒm vui cho tuæi th¬.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5125" y="5121275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1000" y="2000250"/>
            <a:ext cx="84582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t¶ vÎ ®Ñp cña c¸nh diÒu.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458200" cy="8604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2 nãi lªn trß ch¬i th¶ diÒu ®em l¹i niÒm vui vµ nh÷ng ­íc m¬ ®Ñp.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5029200" cy="514350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.VnTime" pitchFamily="34" charset="0"/>
              </a:rPr>
              <a:t>Bµi v¨n nãi lªn ®iÒu g× ?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1000" y="4298950"/>
            <a:ext cx="8382000" cy="898525"/>
          </a:xfrm>
          <a:prstGeom prst="rect">
            <a:avLst/>
          </a:prstGeom>
          <a:solidFill>
            <a:srgbClr val="CCFFCC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.VnTime" pitchFamily="34" charset="0"/>
              </a:rPr>
              <a:t>Bµi v¨n nãi lªn niÒm vui s­íng vµ nh÷ng kh¸t väng tèt ®Ñp mµ trß ch¬i th¶ diÒu mang l¹i cho ®¸m trÎ môc ®ång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5029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.VnTime" pitchFamily="34" charset="0"/>
              </a:rPr>
              <a:t>Thø  hai  ngµy 26 th¸ng 11 n¨m 2012 </a:t>
            </a:r>
            <a:r>
              <a:rPr lang="en-US" sz="1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TËp ®äc</a:t>
            </a:r>
            <a:r>
              <a:rPr lang="en-US" sz="1800" b="1">
                <a:latin typeface=".VnTime" pitchFamily="34" charset="0"/>
              </a:rPr>
              <a:t>                                                                        </a:t>
            </a:r>
            <a:r>
              <a:rPr lang="en-US" sz="2000" b="1">
                <a:latin typeface=".VnTimeH" pitchFamily="34" charset="0"/>
              </a:rPr>
              <a:t>C¸nh diÒu tuæi th¬</a:t>
            </a:r>
            <a:endParaRPr lang="en-US" sz="2000" i="1">
              <a:latin typeface=".VnTime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964113" y="115728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.VnTime" pitchFamily="34" charset="0"/>
              </a:rPr>
              <a:t>Theo </a:t>
            </a:r>
            <a:r>
              <a:rPr lang="en-US" sz="1800" b="1">
                <a:latin typeface=".VnTime" pitchFamily="34" charset="0"/>
              </a:rPr>
              <a:t>T¹ Duy Anh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04800" y="1905000"/>
            <a:ext cx="8534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             </a:t>
            </a:r>
            <a:r>
              <a:rPr lang="en-US" b="1" i="1" u="sng">
                <a:latin typeface=".VnTime" pitchFamily="34" charset="0"/>
              </a:rPr>
              <a:t>LuyÖn ®äc diÔn c¶m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</a:t>
            </a:r>
          </a:p>
          <a:p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   Tuæi th¬ cña t«i ®­îc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n©ng lªn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tõ nh÷ng c¸nh diÒu .</a:t>
            </a:r>
          </a:p>
          <a:p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   ChiÒu chiÒu, trªn b·i th¶, ®¸m trÎ môc ®ång chóng t«i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hß hÐt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nhau th¶ diÒu thi . C¸nh diÒu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mÒm  m¹i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nh­  c¸nh b­ím . Chóng t«i vui  s­íng ®Õn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ph¸t d¹i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nh×n lªn trêi. TiÕng s¸o diÒu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vi vu trÇm bæng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. S¸o ®¬n, råi s¸o kÐp, s¸o bÌ, . . . nh­ </a:t>
            </a:r>
            <a:r>
              <a:rPr lang="en-US" b="1" i="1">
                <a:solidFill>
                  <a:srgbClr val="FF0000"/>
                </a:solidFill>
                <a:latin typeface=".VnTime" pitchFamily="34" charset="0"/>
              </a:rPr>
              <a:t>gäi thÊp xuèng</a:t>
            </a:r>
            <a:r>
              <a:rPr lang="en-US" b="1" i="1">
                <a:solidFill>
                  <a:schemeClr val="tx1"/>
                </a:solidFill>
                <a:latin typeface=".VnTime" pitchFamily="34" charset="0"/>
              </a:rPr>
              <a:t> nh÷ng v× sao sím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latin typeface=".VnTime" pitchFamily="34" charset="0"/>
              </a:rPr>
              <a:t>T×m hiÓu bµi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81000" y="2000250"/>
            <a:ext cx="8458200" cy="51435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1 t¶ vÎ ®Ñp cña c¸nh diÒu.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81000" y="2590800"/>
            <a:ext cx="8458200" cy="86042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.VnTime" pitchFamily="34" charset="0"/>
              </a:rPr>
              <a:t>+ §o¹n 2 nãi lªn trß ch¬i th¶ diÒu ®em l¹i niÒm vui vµ nh÷ng ­íc m¬ ®Ñp.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133600" y="3657600"/>
            <a:ext cx="5029200" cy="514350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latin typeface=".VnTime" pitchFamily="34" charset="0"/>
              </a:rPr>
              <a:t>Bµi v¨n nãi lªn ®iÒu g× ?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4298950"/>
            <a:ext cx="8382000" cy="898525"/>
          </a:xfrm>
          <a:prstGeom prst="rect">
            <a:avLst/>
          </a:prstGeom>
          <a:solidFill>
            <a:srgbClr val="CCFFCC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solidFill>
                  <a:srgbClr val="FF3300"/>
                </a:solidFill>
                <a:latin typeface=".VnTime" pitchFamily="34" charset="0"/>
              </a:rPr>
              <a:t>Bµi v¨n nãi lªn niÒm vui s­íng vµ nh÷ng kh¸t väng tèt ®Ñp mµ trß ch¬i th¶ diÒu mang l¹i cho ®¸m trÎ môc ®ång.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5029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.VnTime" pitchFamily="34" charset="0"/>
              </a:rPr>
              <a:t>Thø  hai ngµy 26 th¸ng 11 n¨m 2012 </a:t>
            </a:r>
            <a:r>
              <a:rPr lang="en-US" sz="1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TËp ®äc</a:t>
            </a:r>
            <a:r>
              <a:rPr lang="en-US" sz="1800" b="1">
                <a:latin typeface=".VnTime" pitchFamily="34" charset="0"/>
              </a:rPr>
              <a:t>                                                                        </a:t>
            </a:r>
            <a:r>
              <a:rPr lang="en-US" sz="2000" b="1">
                <a:latin typeface=".VnTimeH" pitchFamily="34" charset="0"/>
              </a:rPr>
              <a:t>C¸nh diÒu tuæi th¬</a:t>
            </a:r>
            <a:endParaRPr lang="en-US" sz="2000" i="1">
              <a:latin typeface=".VnTime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64113" y="115728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.VnTime" pitchFamily="34" charset="0"/>
              </a:rPr>
              <a:t>Theo </a:t>
            </a:r>
            <a:r>
              <a:rPr lang="en-US" sz="1800" b="1">
                <a:latin typeface=".VnTime" pitchFamily="34" charset="0"/>
              </a:rPr>
              <a:t>T¹ Duy Anh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248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6200" y="5638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>
                <a:solidFill>
                  <a:srgbClr val="FF0000"/>
                </a:solidFill>
              </a:rPr>
              <a:t>HÌNH ẢNH VỀ LỄ HỘI THẢ DIỀU</a:t>
            </a:r>
            <a:r>
              <a:rPr lang="vi-VN" sz="1800" b="1">
                <a:solidFill>
                  <a:schemeClr val="tx1"/>
                </a:solidFill>
              </a:rPr>
              <a:t> </a:t>
            </a:r>
            <a:endParaRPr 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57400" y="228600"/>
            <a:ext cx="50292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.VnTime" pitchFamily="34" charset="0"/>
              </a:rPr>
              <a:t>Thø  hai ngµy 26 th¸ng 11 n¨m 2012 </a:t>
            </a:r>
            <a:r>
              <a:rPr lang="en-US" sz="1800" b="1" i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TËp ®äc</a:t>
            </a:r>
            <a:r>
              <a:rPr lang="en-US" sz="1800" b="1">
                <a:latin typeface=".VnTime" pitchFamily="34" charset="0"/>
              </a:rPr>
              <a:t>                                                                        </a:t>
            </a:r>
            <a:r>
              <a:rPr lang="en-US" sz="2000" b="1">
                <a:latin typeface=".VnTimeH" pitchFamily="34" charset="0"/>
              </a:rPr>
              <a:t>C¸nh diÒu tuæi th¬</a:t>
            </a:r>
            <a:endParaRPr lang="en-US" sz="2000" i="1">
              <a:latin typeface=".VnTime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964113" y="115728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.VnTime" pitchFamily="34" charset="0"/>
              </a:rPr>
              <a:t>Theo </a:t>
            </a:r>
            <a:r>
              <a:rPr lang="en-US" sz="1800" b="1">
                <a:latin typeface=".VnTime" pitchFamily="34" charset="0"/>
              </a:rPr>
              <a:t>T¹ Duy Anh</a:t>
            </a:r>
          </a:p>
        </p:txBody>
      </p:sp>
      <p:pic>
        <p:nvPicPr>
          <p:cNvPr id="16391" name="Picture 7" descr="sau_mua_vu.jpg image by pekit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477000" cy="4648200"/>
          </a:xfrm>
          <a:prstGeom prst="rect">
            <a:avLst/>
          </a:prstGeom>
          <a:solidFill>
            <a:srgbClr val="9900CC"/>
          </a:solidFill>
          <a:ln w="9525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Nung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khi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bột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 tai </a:t>
            </a:r>
            <a:r>
              <a:rPr lang="en-US" sz="2800" dirty="0" err="1">
                <a:solidFill>
                  <a:schemeClr val="tx1"/>
                </a:solidFill>
                <a:latin typeface="Arial" charset="0"/>
                <a:cs typeface="Arial" charset="0"/>
              </a:rPr>
              <a:t>nạn</a:t>
            </a:r>
            <a:r>
              <a:rPr lang="en-US" sz="2800" dirty="0">
                <a:solidFill>
                  <a:schemeClr val="tx1"/>
                </a:solidFill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en-US" sz="2800">
                <a:solidFill>
                  <a:srgbClr val="FF3300"/>
                </a:solidFill>
                <a:cs typeface="Arial" charset="0"/>
              </a:rPr>
              <a:t>Đất Nung nhảy xuống nước, vớt họ lên bờ phơi nắng cho se bột lại.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3124200" y="1066800"/>
            <a:ext cx="2895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err="1" smtClean="0">
                <a:solidFill>
                  <a:schemeClr val="hlink"/>
                </a:solidFill>
              </a:rPr>
              <a:t>Ôn</a:t>
            </a:r>
            <a:r>
              <a:rPr lang="en-US" sz="3000" dirty="0" smtClean="0">
                <a:solidFill>
                  <a:schemeClr val="hlink"/>
                </a:solidFill>
              </a:rPr>
              <a:t> </a:t>
            </a:r>
            <a:r>
              <a:rPr lang="en-US" sz="3000" dirty="0" err="1" smtClean="0">
                <a:solidFill>
                  <a:schemeClr val="hlink"/>
                </a:solidFill>
              </a:rPr>
              <a:t>bài</a:t>
            </a:r>
            <a:r>
              <a:rPr lang="en-US" sz="3000" dirty="0" smtClean="0">
                <a:solidFill>
                  <a:schemeClr val="hlink"/>
                </a:solidFill>
              </a:rPr>
              <a:t> </a:t>
            </a:r>
            <a:r>
              <a:rPr lang="en-US" sz="3000" dirty="0" err="1">
                <a:solidFill>
                  <a:schemeClr val="hlink"/>
                </a:solidFill>
              </a:rPr>
              <a:t>cũ</a:t>
            </a:r>
            <a:endParaRPr lang="en-US" sz="30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086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8" name="Picture 6" descr="le hoi tha dieu hue2  Hội thả diều truyền thống ở Huế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00200"/>
            <a:ext cx="6400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le hoi tha dieu hue  Hội thả diều truyền thống ở Huế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1604963"/>
            <a:ext cx="6838950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152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cs typeface="Arial" charset="0"/>
              </a:rPr>
              <a:t>C- </a:t>
            </a:r>
            <a:r>
              <a:rPr lang="en-US" sz="2800" u="sng">
                <a:solidFill>
                  <a:srgbClr val="FF3300"/>
                </a:solidFill>
                <a:cs typeface="Arial" charset="0"/>
              </a:rPr>
              <a:t>Củng cố, dặn dò</a:t>
            </a: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09600" y="2743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5800" y="762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en-US" sz="2800">
                <a:solidFill>
                  <a:schemeClr val="tx1"/>
                </a:solidFill>
                <a:cs typeface="Arial" charset="0"/>
              </a:rPr>
              <a:t>Bài văn nói về điều gì của tuổi thơ?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- Liên hệ giáo dục:Yêu cảnh đẹp  thiên nhiên, biết bảo vệ môi trường xanh, sạch đẹp và giữ gìn những trò chơi dân gian.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- Bài sau: Tuổi ngựa</a:t>
            </a:r>
          </a:p>
        </p:txBody>
      </p:sp>
      <p:pic>
        <p:nvPicPr>
          <p:cNvPr id="50186" name="CanhDieuTuoiTho-HienThuc_q2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8019" fill="hold"/>
                                        <p:tgtEl>
                                          <p:spTgt spid="50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86"/>
                </p:tgtEl>
              </p:cMediaNode>
            </p:audio>
          </p:childTnLst>
        </p:cTn>
      </p:par>
    </p:tnLst>
    <p:bldLst>
      <p:bldP spid="50178" grpId="0"/>
      <p:bldP spid="50180" grpId="0"/>
      <p:bldP spid="501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838200" y="54102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00FFFF"/>
              </a:extrusionClr>
            </a:sp3d>
          </a:bodyPr>
          <a:lstStyle/>
          <a:p>
            <a:pPr algn="ctr"/>
            <a:r>
              <a:rPr lang="en-US" sz="3600" b="1" kern="10">
                <a:ln w="12700"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Thân ái chào tạm biệt</a:t>
            </a:r>
          </a:p>
        </p:txBody>
      </p:sp>
      <p:pic>
        <p:nvPicPr>
          <p:cNvPr id="20484" name="Picture 4" descr="Awreat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0"/>
            <a:ext cx="838200" cy="2667000"/>
          </a:xfrm>
          <a:prstGeom prst="rect">
            <a:avLst/>
          </a:prstGeom>
          <a:noFill/>
        </p:spPr>
      </p:pic>
      <p:pic>
        <p:nvPicPr>
          <p:cNvPr id="20485" name="Picture 5" descr="Awreath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2667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20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KÝnh chóc quÝ thÇy c« gi¸o m¹nh khoÎ ! </a:t>
            </a:r>
          </a:p>
          <a:p>
            <a:pPr algn="ctr"/>
            <a:r>
              <a:rPr lang="en-US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Chóc c¸c em ch¨m ngoan häc giái!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76200" y="76200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371600" y="2133600"/>
            <a:ext cx="6705600" cy="12954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latin typeface=".VnTime" pitchFamily="34" charset="0"/>
              </a:rPr>
              <a:t>§</a:t>
            </a:r>
            <a:r>
              <a:rPr lang="en-US" sz="2800" b="1" dirty="0" err="1">
                <a:latin typeface=".VnTime" pitchFamily="34" charset="0"/>
              </a:rPr>
              <a:t>äc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bµi</a:t>
            </a:r>
            <a:r>
              <a:rPr lang="en-US" sz="2800" b="1" dirty="0">
                <a:latin typeface=".VnTime" pitchFamily="34" charset="0"/>
              </a:rPr>
              <a:t> “</a:t>
            </a:r>
            <a:r>
              <a:rPr lang="en-US" sz="2800" b="1" dirty="0" err="1">
                <a:latin typeface=".VnTime" pitchFamily="34" charset="0"/>
              </a:rPr>
              <a:t>Chó</a:t>
            </a:r>
            <a:r>
              <a:rPr lang="en-US" sz="2800" b="1" dirty="0">
                <a:latin typeface=".VnTime" pitchFamily="34" charset="0"/>
              </a:rPr>
              <a:t> ®</a:t>
            </a:r>
            <a:r>
              <a:rPr lang="en-US" sz="2800" b="1" dirty="0" err="1">
                <a:latin typeface=".VnTime" pitchFamily="34" charset="0"/>
              </a:rPr>
              <a:t>Êt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nung</a:t>
            </a:r>
            <a:r>
              <a:rPr lang="en-US" sz="2800" b="1" dirty="0">
                <a:latin typeface=".VnTime" pitchFamily="34" charset="0"/>
              </a:rPr>
              <a:t>” vµ </a:t>
            </a:r>
            <a:r>
              <a:rPr lang="en-US" sz="2800" b="1" dirty="0" err="1">
                <a:latin typeface=".VnTime" pitchFamily="34" charset="0"/>
              </a:rPr>
              <a:t>cho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biÕt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néi</a:t>
            </a:r>
            <a:r>
              <a:rPr lang="en-US" sz="2800" b="1" dirty="0">
                <a:latin typeface=".VnTime" pitchFamily="34" charset="0"/>
              </a:rPr>
              <a:t> dung </a:t>
            </a:r>
          </a:p>
          <a:p>
            <a:pPr algn="ctr"/>
            <a:r>
              <a:rPr lang="en-US" sz="2800" b="1" dirty="0" err="1">
                <a:latin typeface=".VnTime" pitchFamily="34" charset="0"/>
              </a:rPr>
              <a:t>bµi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nãi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lªn</a:t>
            </a:r>
            <a:r>
              <a:rPr lang="en-US" sz="2800" b="1" dirty="0">
                <a:latin typeface=".VnTime" pitchFamily="34" charset="0"/>
              </a:rPr>
              <a:t> ®</a:t>
            </a:r>
            <a:r>
              <a:rPr lang="en-US" sz="2800" b="1" dirty="0" err="1">
                <a:latin typeface=".VnTime" pitchFamily="34" charset="0"/>
              </a:rPr>
              <a:t>iÒu</a:t>
            </a:r>
            <a:r>
              <a:rPr lang="en-US" sz="2800" b="1" dirty="0">
                <a:latin typeface=".VnTime" pitchFamily="34" charset="0"/>
              </a:rPr>
              <a:t> g× ?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676400" y="4114800"/>
            <a:ext cx="6705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Nội dung của bài khuyên chúng ta muốn trở thành người có ích phải biết rèn luyện, không sợ gian khổ, khó khăn.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1" name="Picture 5" descr="anh di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08125"/>
            <a:ext cx="7448550" cy="4968875"/>
          </a:xfrm>
          <a:prstGeom prst="rect">
            <a:avLst/>
          </a:prstGeom>
          <a:noFill/>
          <a:ln w="9525">
            <a:solidFill>
              <a:srgbClr val="9900CC"/>
            </a:solidFill>
            <a:miter lim="800000"/>
            <a:headEnd/>
            <a:tailEnd/>
          </a:ln>
          <a:effectLst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057400" y="228600"/>
            <a:ext cx="502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i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TËp</a:t>
            </a:r>
            <a:r>
              <a:rPr lang="en-US" sz="2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 </a:t>
            </a:r>
            <a:r>
              <a:rPr lang="en-US" sz="28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®</a:t>
            </a:r>
            <a:r>
              <a:rPr lang="en-US" sz="2800" b="1" i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äc</a:t>
            </a:r>
            <a:r>
              <a:rPr lang="en-US" sz="2800" b="1" dirty="0">
                <a:latin typeface=".VnTime" pitchFamily="34" charset="0"/>
              </a:rPr>
              <a:t>                                                                        </a:t>
            </a:r>
            <a:r>
              <a:rPr lang="en-US" sz="2800" b="1" dirty="0" err="1">
                <a:latin typeface=".VnTimeH" pitchFamily="34" charset="0"/>
              </a:rPr>
              <a:t>C¸nh</a:t>
            </a:r>
            <a:r>
              <a:rPr lang="en-US" sz="2800" b="1" dirty="0">
                <a:latin typeface=".VnTimeH" pitchFamily="34" charset="0"/>
              </a:rPr>
              <a:t> </a:t>
            </a:r>
            <a:r>
              <a:rPr lang="en-US" sz="2800" b="1" dirty="0" err="1">
                <a:latin typeface=".VnTimeH" pitchFamily="34" charset="0"/>
              </a:rPr>
              <a:t>diÒu</a:t>
            </a:r>
            <a:r>
              <a:rPr lang="en-US" sz="2800" b="1" dirty="0">
                <a:latin typeface=".VnTimeH" pitchFamily="34" charset="0"/>
              </a:rPr>
              <a:t> </a:t>
            </a:r>
            <a:r>
              <a:rPr lang="en-US" sz="2800" b="1" dirty="0" err="1">
                <a:latin typeface=".VnTimeH" pitchFamily="34" charset="0"/>
              </a:rPr>
              <a:t>tuæi</a:t>
            </a:r>
            <a:r>
              <a:rPr lang="en-US" sz="2800" b="1" dirty="0">
                <a:latin typeface=".VnTimeH" pitchFamily="34" charset="0"/>
              </a:rPr>
              <a:t> </a:t>
            </a:r>
            <a:r>
              <a:rPr lang="en-US" sz="2800" b="1" dirty="0" err="1">
                <a:latin typeface=".VnTimeH" pitchFamily="34" charset="0"/>
              </a:rPr>
              <a:t>th</a:t>
            </a:r>
            <a:r>
              <a:rPr lang="en-US" sz="2800" b="1" dirty="0">
                <a:latin typeface=".VnTimeH" pitchFamily="34" charset="0"/>
              </a:rPr>
              <a:t>¬</a:t>
            </a:r>
            <a:endParaRPr lang="en-US" sz="2800" i="1" dirty="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6200" y="87313"/>
            <a:ext cx="9004300" cy="6667500"/>
          </a:xfrm>
          <a:prstGeom prst="rect">
            <a:avLst/>
          </a:prstGeom>
          <a:noFill/>
          <a:ln w="190500" cmpd="thickThin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057400" y="228600"/>
            <a:ext cx="50292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 i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TËp</a:t>
            </a:r>
            <a:r>
              <a:rPr lang="en-US" sz="1800" b="1" i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 </a:t>
            </a:r>
            <a:r>
              <a:rPr lang="en-US" sz="1800" b="1" i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®</a:t>
            </a:r>
            <a:r>
              <a:rPr lang="en-US" sz="1800" b="1" i="1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itchFamily="34" charset="0"/>
              </a:rPr>
              <a:t>äc</a:t>
            </a:r>
            <a:r>
              <a:rPr lang="en-US" sz="1800" b="1" dirty="0">
                <a:latin typeface=".VnTime" pitchFamily="34" charset="0"/>
              </a:rPr>
              <a:t>                                                                        </a:t>
            </a:r>
            <a:r>
              <a:rPr lang="en-US" sz="2000" b="1" dirty="0" err="1">
                <a:latin typeface=".VnTimeH" pitchFamily="34" charset="0"/>
              </a:rPr>
              <a:t>C¸nh</a:t>
            </a:r>
            <a:r>
              <a:rPr lang="en-US" sz="2000" b="1" dirty="0">
                <a:latin typeface=".VnTimeH" pitchFamily="34" charset="0"/>
              </a:rPr>
              <a:t> </a:t>
            </a:r>
            <a:r>
              <a:rPr lang="en-US" sz="2000" b="1" dirty="0" err="1">
                <a:latin typeface=".VnTimeH" pitchFamily="34" charset="0"/>
              </a:rPr>
              <a:t>diÒu</a:t>
            </a:r>
            <a:r>
              <a:rPr lang="en-US" sz="2000" b="1" dirty="0">
                <a:latin typeface=".VnTimeH" pitchFamily="34" charset="0"/>
              </a:rPr>
              <a:t> </a:t>
            </a:r>
            <a:r>
              <a:rPr lang="en-US" sz="2000" b="1" dirty="0" err="1">
                <a:latin typeface=".VnTimeH" pitchFamily="34" charset="0"/>
              </a:rPr>
              <a:t>tuæi</a:t>
            </a:r>
            <a:r>
              <a:rPr lang="en-US" sz="2000" b="1" dirty="0">
                <a:latin typeface=".VnTimeH" pitchFamily="34" charset="0"/>
              </a:rPr>
              <a:t> </a:t>
            </a:r>
            <a:r>
              <a:rPr lang="en-US" sz="2000" b="1" dirty="0" err="1">
                <a:latin typeface=".VnTimeH" pitchFamily="34" charset="0"/>
              </a:rPr>
              <a:t>th</a:t>
            </a:r>
            <a:r>
              <a:rPr lang="en-US" sz="2000" b="1" dirty="0">
                <a:latin typeface=".VnTimeH" pitchFamily="34" charset="0"/>
              </a:rPr>
              <a:t>¬</a:t>
            </a:r>
            <a:endParaRPr lang="en-US" sz="2000" i="1" dirty="0">
              <a:latin typeface=".VnTime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964113" y="1157288"/>
            <a:ext cx="193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>
                <a:latin typeface=".VnTime" pitchFamily="34" charset="0"/>
              </a:rPr>
              <a:t>Theo </a:t>
            </a:r>
            <a:r>
              <a:rPr lang="en-US" sz="1800" b="1">
                <a:latin typeface=".VnTime" pitchFamily="34" charset="0"/>
              </a:rPr>
              <a:t>T¹ Duy Anh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err="1">
                <a:latin typeface=".VnTime" pitchFamily="34" charset="0"/>
              </a:rPr>
              <a:t>Bµi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chia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lµm</a:t>
            </a:r>
            <a:r>
              <a:rPr lang="en-US" i="1" dirty="0">
                <a:latin typeface=".VnTime" pitchFamily="34" charset="0"/>
              </a:rPr>
              <a:t> 2 ®o¹n                                                                                 -§o¹n 1: </a:t>
            </a:r>
            <a:r>
              <a:rPr lang="en-US" i="1" dirty="0" err="1">
                <a:latin typeface=".VnTime" pitchFamily="34" charset="0"/>
              </a:rPr>
              <a:t>Tuæi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th</a:t>
            </a:r>
            <a:r>
              <a:rPr lang="en-US" i="1" dirty="0">
                <a:latin typeface=".VnTime" pitchFamily="34" charset="0"/>
              </a:rPr>
              <a:t>¬ </a:t>
            </a:r>
            <a:r>
              <a:rPr lang="en-US" i="1" dirty="0" err="1">
                <a:latin typeface=".VnTime" pitchFamily="34" charset="0"/>
              </a:rPr>
              <a:t>cña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t«i</a:t>
            </a:r>
            <a:r>
              <a:rPr lang="en-US" i="1" dirty="0">
                <a:latin typeface=".VnTime" pitchFamily="34" charset="0"/>
              </a:rPr>
              <a:t>  … </a:t>
            </a:r>
            <a:r>
              <a:rPr lang="en-US" i="1" dirty="0" err="1">
                <a:latin typeface=".VnTime" pitchFamily="34" charset="0"/>
              </a:rPr>
              <a:t>nh</a:t>
            </a:r>
            <a:r>
              <a:rPr lang="en-US" i="1" dirty="0">
                <a:latin typeface=".VnTime" pitchFamily="34" charset="0"/>
              </a:rPr>
              <a:t>­ </a:t>
            </a:r>
            <a:r>
              <a:rPr lang="en-US" i="1" dirty="0" err="1">
                <a:latin typeface=".VnTime" pitchFamily="34" charset="0"/>
              </a:rPr>
              <a:t>gäi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thÊp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xuèng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nh÷ng</a:t>
            </a:r>
            <a:r>
              <a:rPr lang="en-US" i="1" dirty="0">
                <a:latin typeface=".VnTime" pitchFamily="34" charset="0"/>
              </a:rPr>
              <a:t> v× </a:t>
            </a:r>
            <a:r>
              <a:rPr lang="en-US" i="1" dirty="0" err="1">
                <a:latin typeface=".VnTime" pitchFamily="34" charset="0"/>
              </a:rPr>
              <a:t>sao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sím</a:t>
            </a:r>
            <a:r>
              <a:rPr lang="en-US" i="1" dirty="0">
                <a:latin typeface=".VnTime" pitchFamily="34" charset="0"/>
              </a:rPr>
              <a:t> -§o¹n 2: Ban ®ªm … ®</a:t>
            </a:r>
            <a:r>
              <a:rPr lang="en-US" i="1" dirty="0" err="1">
                <a:latin typeface=".VnTime" pitchFamily="34" charset="0"/>
              </a:rPr>
              <a:t>Õn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nçi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kh¸t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khao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cña</a:t>
            </a:r>
            <a:r>
              <a:rPr lang="en-US" i="1" dirty="0">
                <a:latin typeface=".VnTime" pitchFamily="34" charset="0"/>
              </a:rPr>
              <a:t> </a:t>
            </a:r>
            <a:r>
              <a:rPr lang="en-US" i="1" dirty="0" err="1">
                <a:latin typeface=".VnTime" pitchFamily="34" charset="0"/>
              </a:rPr>
              <a:t>t«i</a:t>
            </a:r>
            <a:r>
              <a:rPr lang="en-US" i="1" dirty="0">
                <a:latin typeface=".VnTime" pitchFamily="34" charset="0"/>
              </a:rPr>
              <a:t> .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81450" y="3619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latin typeface=".VnTime" pitchFamily="34" charset="0"/>
              </a:rPr>
              <a:t>TËp</a:t>
            </a:r>
            <a:r>
              <a:rPr lang="en-US" b="1" dirty="0">
                <a:latin typeface=".VnTime" pitchFamily="34" charset="0"/>
              </a:rPr>
              <a:t> ®</a:t>
            </a:r>
            <a:r>
              <a:rPr lang="en-US" b="1" dirty="0" err="1">
                <a:latin typeface=".VnTime" pitchFamily="34" charset="0"/>
              </a:rPr>
              <a:t>äc</a:t>
            </a:r>
            <a:endParaRPr lang="en-US" b="1" dirty="0">
              <a:latin typeface=".VnTime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048000" y="762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C¸nh diÒu tuæi th¬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648200" y="1219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.VnTime" pitchFamily="34" charset="0"/>
              </a:rPr>
              <a:t>Theo T¹ Duy Anh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492250" y="16732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Luyện đọc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172200" y="167322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T</a:t>
            </a:r>
            <a:r>
              <a:rPr lang="en-US">
                <a:solidFill>
                  <a:schemeClr val="tx1"/>
                </a:solidFill>
              </a:rPr>
              <a:t>ìm hiểu bài</a:t>
            </a: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3124200" y="1981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4495800" y="197802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273050" y="1981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7543800" y="1981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685800" y="2895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-  sao sím,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667000" y="2971800"/>
            <a:ext cx="504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ch¸y lªn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09600" y="2362200"/>
            <a:ext cx="470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- n©ng lªn,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2362200" y="24384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.VnTime" pitchFamily="34" charset="0"/>
              </a:rPr>
              <a:t>nh×n lªn trêi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746125" y="33940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Trầm bổng, khổng lồ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762000" y="4114800"/>
            <a:ext cx="7924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Sáo đơn, rồi sáo kép, sáo bè…// như gọi thấp xuống những vì sao sớm.</a:t>
            </a: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914400" y="5410200"/>
            <a:ext cx="7772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Tôi đã </a:t>
            </a:r>
            <a:r>
              <a:rPr lang="en-US" u="sng"/>
              <a:t>ngửa cổ</a:t>
            </a:r>
            <a:r>
              <a:rPr lang="en-US"/>
              <a:t> suốt một thời mới lớn để chờ đợi một nàng tiên áo xanh bay xuống từ trời// và bao giờ cũng hi vọng khi </a:t>
            </a:r>
            <a:r>
              <a:rPr lang="en-US" u="sng"/>
              <a:t>tha thiết cầu xin</a:t>
            </a:r>
            <a:r>
              <a:rPr lang="en-US"/>
              <a:t>: “ </a:t>
            </a:r>
            <a:r>
              <a:rPr lang="en-US" u="sng"/>
              <a:t>Bay đi</a:t>
            </a:r>
            <a:r>
              <a:rPr lang="en-US"/>
              <a:t> diều ơi! </a:t>
            </a:r>
            <a:r>
              <a:rPr lang="en-US" u="sng"/>
              <a:t>Bay đi</a:t>
            </a:r>
            <a:r>
              <a:rPr lang="en-US"/>
              <a:t>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49" grpId="0"/>
      <p:bldP spid="39952" grpId="0"/>
      <p:bldP spid="399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cs typeface="Arial" charset="0"/>
              </a:rPr>
              <a:t>Thứ hai ngày 26 tháng 11 năm 2012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tx1"/>
                </a:solidFill>
                <a:latin typeface="Arial" charset="0"/>
                <a:cs typeface="Arial" charset="0"/>
              </a:rPr>
              <a:t>Tập đọc</a:t>
            </a: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  <a:cs typeface="Arial" charset="0"/>
              </a:rPr>
              <a:t>Cánh diều tuổi thơ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  <a:cs typeface="Arial" charset="0"/>
              </a:rPr>
              <a:t>Theo TẠ DUY ANH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09600" y="2743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2- </a:t>
            </a:r>
            <a:r>
              <a:rPr lang="en-US" sz="2800" u="sng">
                <a:solidFill>
                  <a:srgbClr val="FF3300"/>
                </a:solidFill>
                <a:latin typeface="Arial" charset="0"/>
                <a:cs typeface="Arial" charset="0"/>
              </a:rPr>
              <a:t>Từ ngữ</a:t>
            </a: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62000" y="26670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mục đồng</a:t>
            </a:r>
          </a:p>
        </p:txBody>
      </p:sp>
      <p:pic>
        <p:nvPicPr>
          <p:cNvPr id="40970" name="Picture 10" descr="trẻ muc đ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81450" y="3619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TËp ®äc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048000" y="762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.VnTime" pitchFamily="34" charset="0"/>
              </a:rPr>
              <a:t>C¸nh diÒu tuæi th¬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48200" y="1219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.VnTime" pitchFamily="34" charset="0"/>
              </a:rPr>
              <a:t>Theo T¹ Duy Anh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492250" y="16732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Luyện đọc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172200" y="167322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T</a:t>
            </a:r>
            <a:r>
              <a:rPr lang="en-US">
                <a:solidFill>
                  <a:schemeClr val="tx1"/>
                </a:solidFill>
              </a:rPr>
              <a:t>ìm hiểu bài</a:t>
            </a:r>
            <a:endParaRPr lang="en-US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124200" y="19812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495800" y="1978025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273050" y="1981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7543800" y="1981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85800" y="28956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-  sao sím,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2667000" y="2971800"/>
            <a:ext cx="504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ch¸y lªn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609600" y="2362200"/>
            <a:ext cx="470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.VnTime" pitchFamily="34" charset="0"/>
              </a:rPr>
              <a:t>- n©ng lªn,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2362200" y="2438400"/>
            <a:ext cx="305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.VnTime" pitchFamily="34" charset="0"/>
              </a:rPr>
              <a:t>nh×n lªn trêi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746125" y="3394075"/>
            <a:ext cx="2755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Trầm bổng, khổng lồ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4708525" y="225107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Mục đồng,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4860925" y="3013075"/>
            <a:ext cx="136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Huyền 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  <p:bldP spid="41997" grpId="0"/>
      <p:bldP spid="42000" grpId="0"/>
      <p:bldP spid="420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chemeClr val="tx1"/>
                </a:solidFill>
                <a:latin typeface="Arial" charset="0"/>
                <a:cs typeface="Arial" charset="0"/>
              </a:rPr>
              <a:t>Tập đọc</a:t>
            </a: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124200" y="7620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  <a:cs typeface="Arial" charset="0"/>
              </a:rPr>
              <a:t>Cánh diều tuổi thơ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11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  <a:latin typeface="Arial" charset="0"/>
                <a:cs typeface="Arial" charset="0"/>
              </a:rPr>
              <a:t>Theo TẠ DUY ANH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09600" y="2743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Garamond" pitchFamily="18" charset="0"/>
              <a:cs typeface="Arial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2- </a:t>
            </a:r>
            <a:r>
              <a:rPr lang="en-US" sz="2800" u="sng">
                <a:solidFill>
                  <a:srgbClr val="FF3300"/>
                </a:solidFill>
                <a:latin typeface="Arial" charset="0"/>
                <a:cs typeface="Arial" charset="0"/>
              </a:rPr>
              <a:t>Từ ngữ</a:t>
            </a:r>
            <a:r>
              <a:rPr lang="en-US" sz="2800">
                <a:solidFill>
                  <a:srgbClr val="FF3300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914400" y="2667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latin typeface="Arial" charset="0"/>
                <a:cs typeface="Arial" charset="0"/>
              </a:rPr>
              <a:t>huyền ảo</a:t>
            </a:r>
          </a:p>
        </p:txBody>
      </p:sp>
      <p:pic>
        <p:nvPicPr>
          <p:cNvPr id="49162" name="Picture 10" descr="Thác Angel buổi sáng sớ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362200"/>
            <a:ext cx="61722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2&quot; unique_id=&quot;10361&quot;&gt;&lt;object type=&quot;3&quot; unique_id=&quot;10363&quot;&gt;&lt;property id=&quot;20148&quot; value=&quot;5&quot;/&gt;&lt;property id=&quot;20300&quot; value=&quot;Slide 2&quot;/&gt;&lt;property id=&quot;20307&quot; value=&quot;275&quot;/&gt;&lt;/object&gt;&lt;object type=&quot;3&quot; unique_id=&quot;10364&quot;&gt;&lt;property id=&quot;20148&quot; value=&quot;5&quot;/&gt;&lt;property id=&quot;20300&quot; value=&quot;Slide 3&quot;/&gt;&lt;property id=&quot;20307&quot; value=&quot;256&quot;/&gt;&lt;/object&gt;&lt;object type=&quot;3&quot; unique_id=&quot;10365&quot;&gt;&lt;property id=&quot;20148&quot; value=&quot;5&quot;/&gt;&lt;property id=&quot;20300&quot; value=&quot;Slide 4&quot;/&gt;&lt;property id=&quot;20307&quot; value=&quot;258&quot;/&gt;&lt;/object&gt;&lt;object type=&quot;3&quot; unique_id=&quot;10366&quot;&gt;&lt;property id=&quot;20148&quot; value=&quot;5&quot;/&gt;&lt;property id=&quot;20300&quot; value=&quot;Slide 5&quot;/&gt;&lt;property id=&quot;20307&quot; value=&quot;259&quot;/&gt;&lt;/object&gt;&lt;object type=&quot;3&quot; unique_id=&quot;10367&quot;&gt;&lt;property id=&quot;20148&quot; value=&quot;5&quot;/&gt;&lt;property id=&quot;20300&quot; value=&quot;Slide 6&quot;/&gt;&lt;property id=&quot;20307&quot; value=&quot;276&quot;/&gt;&lt;/object&gt;&lt;object type=&quot;3&quot; unique_id=&quot;10368&quot;&gt;&lt;property id=&quot;20148&quot; value=&quot;5&quot;/&gt;&lt;property id=&quot;20300&quot; value=&quot;Slide 7&quot;/&gt;&lt;property id=&quot;20307&quot; value=&quot;277&quot;/&gt;&lt;/object&gt;&lt;object type=&quot;3&quot; unique_id=&quot;10369&quot;&gt;&lt;property id=&quot;20148&quot; value=&quot;5&quot;/&gt;&lt;property id=&quot;20300&quot; value=&quot;Slide 8&quot;/&gt;&lt;property id=&quot;20307&quot; value=&quot;278&quot;/&gt;&lt;/object&gt;&lt;object type=&quot;3&quot; unique_id=&quot;10370&quot;&gt;&lt;property id=&quot;20148&quot; value=&quot;5&quot;/&gt;&lt;property id=&quot;20300&quot; value=&quot;Slide 9&quot;/&gt;&lt;property id=&quot;20307&quot; value=&quot;279&quot;/&gt;&lt;/object&gt;&lt;object type=&quot;3&quot; unique_id=&quot;10371&quot;&gt;&lt;property id=&quot;20148&quot; value=&quot;5&quot;/&gt;&lt;property id=&quot;20300&quot; value=&quot;Slide 10&quot;/&gt;&lt;property id=&quot;20307&quot; value=&quot;260&quot;/&gt;&lt;/object&gt;&lt;object type=&quot;3&quot; unique_id=&quot;10372&quot;&gt;&lt;property id=&quot;20148&quot; value=&quot;5&quot;/&gt;&lt;property id=&quot;20300&quot; value=&quot;Slide 11&quot;/&gt;&lt;property id=&quot;20307&quot; value=&quot;261&quot;/&gt;&lt;/object&gt;&lt;object type=&quot;3&quot; unique_id=&quot;10373&quot;&gt;&lt;property id=&quot;20148&quot; value=&quot;5&quot;/&gt;&lt;property id=&quot;20300&quot; value=&quot;Slide 12&quot;/&gt;&lt;property id=&quot;20307&quot; value=&quot;262&quot;/&gt;&lt;/object&gt;&lt;object type=&quot;3&quot; unique_id=&quot;10374&quot;&gt;&lt;property id=&quot;20148&quot; value=&quot;5&quot;/&gt;&lt;property id=&quot;20300&quot; value=&quot;Slide 13&quot;/&gt;&lt;property id=&quot;20307&quot; value=&quot;263&quot;/&gt;&lt;/object&gt;&lt;object type=&quot;3&quot; unique_id=&quot;10375&quot;&gt;&lt;property id=&quot;20148&quot; value=&quot;5&quot;/&gt;&lt;property id=&quot;20300&quot; value=&quot;Slide 14&quot;/&gt;&lt;property id=&quot;20307&quot; value=&quot;264&quot;/&gt;&lt;/object&gt;&lt;object type=&quot;3&quot; unique_id=&quot;10376&quot;&gt;&lt;property id=&quot;20148&quot; value=&quot;5&quot;/&gt;&lt;property id=&quot;20300&quot; value=&quot;Slide 15&quot;/&gt;&lt;property id=&quot;20307&quot; value=&quot;265&quot;/&gt;&lt;/object&gt;&lt;object type=&quot;3&quot; unique_id=&quot;10377&quot;&gt;&lt;property id=&quot;20148&quot; value=&quot;5&quot;/&gt;&lt;property id=&quot;20300&quot; value=&quot;Slide 16&quot;/&gt;&lt;property id=&quot;20307&quot; value=&quot;266&quot;/&gt;&lt;/object&gt;&lt;object type=&quot;3&quot; unique_id=&quot;10378&quot;&gt;&lt;property id=&quot;20148&quot; value=&quot;5&quot;/&gt;&lt;property id=&quot;20300&quot; value=&quot;Slide 17&quot;/&gt;&lt;property id=&quot;20307&quot; value=&quot;267&quot;/&gt;&lt;/object&gt;&lt;object type=&quot;3&quot; unique_id=&quot;10379&quot;&gt;&lt;property id=&quot;20148&quot; value=&quot;5&quot;/&gt;&lt;property id=&quot;20300&quot; value=&quot;Slide 18&quot;/&gt;&lt;property id=&quot;20307&quot; value=&quot;268&quot;/&gt;&lt;/object&gt;&lt;object type=&quot;3&quot; unique_id=&quot;10380&quot;&gt;&lt;property id=&quot;20148&quot; value=&quot;5&quot;/&gt;&lt;property id=&quot;20300&quot; value=&quot;Slide 19&quot;/&gt;&lt;property id=&quot;20307&quot; value=&quot;269&quot;/&gt;&lt;/object&gt;&lt;object type=&quot;3&quot; unique_id=&quot;10381&quot;&gt;&lt;property id=&quot;20148&quot; value=&quot;5&quot;/&gt;&lt;property id=&quot;20300&quot; value=&quot;Slide 20&quot;/&gt;&lt;property id=&quot;20307&quot; value=&quot;270&quot;/&gt;&lt;/object&gt;&lt;object type=&quot;3&quot; unique_id=&quot;10382&quot;&gt;&lt;property id=&quot;20148&quot; value=&quot;5&quot;/&gt;&lt;property id=&quot;20300&quot; value=&quot;Slide 21&quot;/&gt;&lt;property id=&quot;20307&quot; value=&quot;271&quot;/&gt;&lt;/object&gt;&lt;object type=&quot;3&quot; unique_id=&quot;10383&quot;&gt;&lt;property id=&quot;20148&quot; value=&quot;5&quot;/&gt;&lt;property id=&quot;20300&quot; value=&quot;Slide 22&quot;/&gt;&lt;property id=&quot;20307&quot; value=&quot;272&quot;/&gt;&lt;/object&gt;&lt;object type=&quot;3&quot; unique_id=&quot;10384&quot;&gt;&lt;property id=&quot;20148&quot; value=&quot;5&quot;/&gt;&lt;property id=&quot;20300&quot; value=&quot;Slide 23&quot;/&gt;&lt;property id=&quot;20307&quot; value=&quot;280&quot;/&gt;&lt;/object&gt;&lt;object type=&quot;3&quot; unique_id=&quot;10385&quot;&gt;&lt;property id=&quot;20148&quot; value=&quot;5&quot;/&gt;&lt;property id=&quot;20300&quot; value=&quot;Slide 24&quot;/&gt;&lt;property id=&quot;20307&quot; value=&quot;273&quot;/&gt;&lt;/object&gt;&lt;object type=&quot;3&quot; unique_id=&quot;10438&quot;&gt;&lt;property id=&quot;20148&quot; value=&quot;5&quot;/&gt;&lt;property id=&quot;20300&quot; value=&quot;Slide 1&quot;/&gt;&lt;property id=&quot;20307&quot; value=&quot;281&quot;/&gt;&lt;/object&gt;&lt;/object&gt;&lt;object type=&quot;8&quot; unique_id=&quot;1041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324</TotalTime>
  <Words>1221</Words>
  <Application>Microsoft Office PowerPoint</Application>
  <PresentationFormat>On-screen Show (4:3)</PresentationFormat>
  <Paragraphs>105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Ocean</vt:lpstr>
      <vt:lpstr>Mountain Top</vt:lpstr>
      <vt:lpstr>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Tell: 0982.333.702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AutoBVT</cp:lastModifiedBy>
  <cp:revision>103</cp:revision>
  <dcterms:created xsi:type="dcterms:W3CDTF">2006-12-31T17:10:59Z</dcterms:created>
  <dcterms:modified xsi:type="dcterms:W3CDTF">2016-11-23T03:38:05Z</dcterms:modified>
</cp:coreProperties>
</file>